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259" r:id="rId3"/>
    <p:sldId id="306" r:id="rId4"/>
    <p:sldId id="307" r:id="rId5"/>
    <p:sldId id="285" r:id="rId6"/>
    <p:sldId id="299" r:id="rId7"/>
    <p:sldId id="298" r:id="rId8"/>
    <p:sldId id="287" r:id="rId9"/>
    <p:sldId id="297" r:id="rId10"/>
    <p:sldId id="288" r:id="rId11"/>
    <p:sldId id="305" r:id="rId12"/>
    <p:sldId id="296" r:id="rId13"/>
    <p:sldId id="308" r:id="rId14"/>
    <p:sldId id="290" r:id="rId15"/>
    <p:sldId id="277" r:id="rId16"/>
    <p:sldId id="273" r:id="rId17"/>
    <p:sldId id="281" r:id="rId18"/>
    <p:sldId id="284" r:id="rId19"/>
    <p:sldId id="282" r:id="rId20"/>
    <p:sldId id="274" r:id="rId21"/>
  </p:sldIdLst>
  <p:sldSz cx="9144000" cy="6858000" type="screen4x3"/>
  <p:notesSz cx="7010400" cy="92964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00FF00"/>
    <a:srgbClr val="FFFF99"/>
    <a:srgbClr val="00FFCC"/>
    <a:srgbClr val="FFCCFF"/>
    <a:srgbClr val="FF00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538" autoAdjust="0"/>
    <p:restoredTop sz="94660"/>
  </p:normalViewPr>
  <p:slideViewPr>
    <p:cSldViewPr>
      <p:cViewPr varScale="1">
        <p:scale>
          <a:sx n="68" d="100"/>
          <a:sy n="68" d="100"/>
        </p:scale>
        <p:origin x="-6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13351-5EA2-4F20-AD97-9F29C62FC6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C55A4-D59B-4D9E-82E2-F3369B0CF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C49E2-D41F-47A7-B0BA-F16D72F78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0540DDF-8C72-4B51-A5DC-3C5B456CF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B7394-7786-406D-851B-660065BB1E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7478F-2517-4AB4-997A-233FB62580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41957-8CBB-4B79-9006-6382BA3B5F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F9BF9-4EBA-4FA2-BF61-AADE55744E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276CC-388F-4C40-88F2-C8AC6B177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599D-54FA-4459-83EC-5F72474B2C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C42D2-01AF-4DFD-BF11-E97AA8C327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19496-89F6-41E5-9A89-ACFF329337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F052DA9-DDA3-4B10-9D15-1E1E6F2044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nhac\Hong-Dam-Dau.mp3" TargetMode="Externa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7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7.xml"/><Relationship Id="rId4" Type="http://schemas.openxmlformats.org/officeDocument/2006/relationships/slide" Target="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Luyện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5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danh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908" name="Group 44"/>
          <p:cNvGraphicFramePr>
            <a:graphicFrameLocks noGrp="1"/>
          </p:cNvGraphicFramePr>
          <p:nvPr/>
        </p:nvGraphicFramePr>
        <p:xfrm>
          <a:off x="152400" y="2286000"/>
          <a:ext cx="8763000" cy="3786251"/>
        </p:xfrm>
        <a:graphic>
          <a:graphicData uri="http://schemas.openxmlformats.org/drawingml/2006/table">
            <a:tbl>
              <a:tblPr/>
              <a:tblGrid>
                <a:gridCol w="2209800"/>
                <a:gridCol w="1454150"/>
                <a:gridCol w="1514475"/>
                <a:gridCol w="2230438"/>
                <a:gridCol w="1354137"/>
              </a:tblGrid>
              <a:tr h="1158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Người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Vật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Hiện tượng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Khái niệm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Đơn vị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81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cha ông,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ông cha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sông,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dừa,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chân trời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mưa,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nắng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truyện cổ, cuộc sống,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tiếng,xưa, đời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cơn,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rặng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066800" y="228600"/>
            <a:ext cx="7010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 </a:t>
            </a:r>
            <a:r>
              <a:rPr lang="en-US" sz="2400" b="1">
                <a:solidFill>
                  <a:srgbClr val="FFCC00"/>
                </a:solidFill>
              </a:rPr>
              <a:t>Thứ  bảy,  ngày  17  tháng  9  năm  2011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</a:rPr>
              <a:t>       </a:t>
            </a:r>
            <a:r>
              <a:rPr lang="en-US" sz="2400" b="1" u="sng">
                <a:solidFill>
                  <a:srgbClr val="FFCC00"/>
                </a:solidFill>
              </a:rPr>
              <a:t>Luyện từ và câu</a:t>
            </a:r>
            <a:r>
              <a:rPr lang="en-US" sz="2400" b="1">
                <a:solidFill>
                  <a:srgbClr val="FFCC00"/>
                </a:solidFill>
              </a:rPr>
              <a:t>  ( Tiết 10 )</a:t>
            </a:r>
          </a:p>
        </p:txBody>
      </p:sp>
      <p:sp>
        <p:nvSpPr>
          <p:cNvPr id="57347" name="WordArt 3"/>
          <p:cNvSpPr>
            <a:spLocks noChangeArrowheads="1" noChangeShapeType="1" noTextEdit="1"/>
          </p:cNvSpPr>
          <p:nvPr/>
        </p:nvSpPr>
        <p:spPr bwMode="auto">
          <a:xfrm>
            <a:off x="3048000" y="1295400"/>
            <a:ext cx="198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VNI-Revue"/>
              </a:rPr>
              <a:t>DANH TÖØ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381000"/>
            <a:ext cx="8915400" cy="13731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993300"/>
                </a:solidFill>
              </a:rPr>
              <a:t>Bài1.</a:t>
            </a:r>
          </a:p>
          <a:p>
            <a:r>
              <a:rPr lang="en-US" sz="2800" b="1">
                <a:solidFill>
                  <a:srgbClr val="993300"/>
                </a:solidFill>
              </a:rPr>
              <a:t> Tìm những danh từ chỉ người, danh từ chỉ vật, chỉ hiện tượng có trong đoạn thơ sau: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371600" y="1849438"/>
            <a:ext cx="6248400" cy="40767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lnSpc>
                <a:spcPct val="15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Cọ xòe ô che nắng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Râm mát đường em đi.</a:t>
            </a:r>
          </a:p>
          <a:p>
            <a:pPr lvl="1">
              <a:lnSpc>
                <a:spcPct val="150000"/>
              </a:lnSpc>
            </a:pPr>
            <a:r>
              <a:rPr lang="en-US" sz="2800" b="1">
                <a:solidFill>
                  <a:srgbClr val="000099"/>
                </a:solidFill>
              </a:rPr>
              <a:t>     Hương rừng thơm đồi vắng</a:t>
            </a:r>
          </a:p>
          <a:p>
            <a:pPr lvl="1">
              <a:lnSpc>
                <a:spcPct val="150000"/>
              </a:lnSpc>
            </a:pPr>
            <a:r>
              <a:rPr lang="en-US" sz="2800" b="1">
                <a:solidFill>
                  <a:srgbClr val="000099"/>
                </a:solidFill>
              </a:rPr>
              <a:t>     Nước suối trong thầm thì.</a:t>
            </a:r>
          </a:p>
          <a:p>
            <a:pPr lvl="1">
              <a:lnSpc>
                <a:spcPct val="150000"/>
              </a:lnSpc>
            </a:pPr>
            <a:r>
              <a:rPr lang="en-US" sz="2400" b="1">
                <a:solidFill>
                  <a:srgbClr val="000099"/>
                </a:solidFill>
              </a:rPr>
              <a:t>			</a:t>
            </a:r>
            <a:r>
              <a:rPr lang="en-US" sz="2400" b="1">
                <a:solidFill>
                  <a:srgbClr val="0000CC"/>
                </a:solidFill>
              </a:rPr>
              <a:t>Hoàng Minh Chính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066800" y="228600"/>
            <a:ext cx="7010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</a:rPr>
              <a:t> </a:t>
            </a:r>
            <a:r>
              <a:rPr lang="en-US" sz="2400" b="1">
                <a:solidFill>
                  <a:srgbClr val="FFCC00"/>
                </a:solidFill>
              </a:rPr>
              <a:t>Thứ  bảy,  ngày  17  tháng  9  năm  2011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CC00"/>
                </a:solidFill>
              </a:rPr>
              <a:t>       </a:t>
            </a:r>
            <a:r>
              <a:rPr lang="en-US" sz="2400" b="1" u="sng">
                <a:solidFill>
                  <a:srgbClr val="FFCC00"/>
                </a:solidFill>
              </a:rPr>
              <a:t>Luyện từ và câu</a:t>
            </a:r>
            <a:r>
              <a:rPr lang="en-US" sz="2400" b="1">
                <a:solidFill>
                  <a:srgbClr val="FFCC00"/>
                </a:solidFill>
              </a:rPr>
              <a:t>  ( Tiết 10 )</a:t>
            </a:r>
          </a:p>
        </p:txBody>
      </p:sp>
      <p:sp>
        <p:nvSpPr>
          <p:cNvPr id="45059" name="WordArt 3"/>
          <p:cNvSpPr>
            <a:spLocks noChangeArrowheads="1" noChangeShapeType="1" noTextEdit="1"/>
          </p:cNvSpPr>
          <p:nvPr/>
        </p:nvSpPr>
        <p:spPr bwMode="auto">
          <a:xfrm>
            <a:off x="3048000" y="1295400"/>
            <a:ext cx="198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VNI-Revue"/>
              </a:rPr>
              <a:t>DANH TÖØ</a:t>
            </a:r>
          </a:p>
        </p:txBody>
      </p:sp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381000"/>
            <a:ext cx="8915400" cy="13731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993300"/>
                </a:solidFill>
              </a:rPr>
              <a:t>Bài1.</a:t>
            </a:r>
          </a:p>
          <a:p>
            <a:r>
              <a:rPr lang="en-US" sz="2800" b="1">
                <a:solidFill>
                  <a:srgbClr val="993300"/>
                </a:solidFill>
              </a:rPr>
              <a:t> Tìm những danh từ chỉ người, danh từ chỉ vật, chỉ hiện tượng có trong đoạn thơ sau:</a:t>
            </a: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1371600" y="1849438"/>
            <a:ext cx="6248400" cy="40767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lnSpc>
                <a:spcPct val="15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Cọ xòe ô che nắng</a:t>
            </a:r>
          </a:p>
          <a:p>
            <a:pPr lvl="1">
              <a:lnSpc>
                <a:spcPct val="150000"/>
              </a:lnSpc>
              <a:spcBef>
                <a:spcPct val="50000"/>
              </a:spcBef>
            </a:pPr>
            <a:r>
              <a:rPr lang="en-US" sz="2800" b="1">
                <a:solidFill>
                  <a:srgbClr val="000099"/>
                </a:solidFill>
              </a:rPr>
              <a:t>Râm mát đường em đi.</a:t>
            </a:r>
          </a:p>
          <a:p>
            <a:pPr lvl="1">
              <a:lnSpc>
                <a:spcPct val="150000"/>
              </a:lnSpc>
            </a:pPr>
            <a:r>
              <a:rPr lang="en-US" sz="2800" b="1">
                <a:solidFill>
                  <a:srgbClr val="000099"/>
                </a:solidFill>
              </a:rPr>
              <a:t>     Hương rừng thơm đồi vắng</a:t>
            </a:r>
          </a:p>
          <a:p>
            <a:pPr lvl="1">
              <a:lnSpc>
                <a:spcPct val="150000"/>
              </a:lnSpc>
            </a:pPr>
            <a:r>
              <a:rPr lang="en-US" sz="2800" b="1">
                <a:solidFill>
                  <a:srgbClr val="000099"/>
                </a:solidFill>
              </a:rPr>
              <a:t>     Nước suối trong thầm thì.</a:t>
            </a:r>
          </a:p>
          <a:p>
            <a:pPr lvl="1">
              <a:lnSpc>
                <a:spcPct val="150000"/>
              </a:lnSpc>
            </a:pPr>
            <a:r>
              <a:rPr lang="en-US" sz="2400" b="1">
                <a:solidFill>
                  <a:srgbClr val="000099"/>
                </a:solidFill>
              </a:rPr>
              <a:t>			</a:t>
            </a:r>
            <a:r>
              <a:rPr lang="en-US" sz="2400" b="1">
                <a:solidFill>
                  <a:srgbClr val="0000CC"/>
                </a:solidFill>
              </a:rPr>
              <a:t>Hoàng Minh Chính</a:t>
            </a:r>
          </a:p>
          <a:p>
            <a:pPr lvl="1">
              <a:lnSpc>
                <a:spcPct val="130000"/>
              </a:lnSpc>
              <a:spcBef>
                <a:spcPct val="50000"/>
              </a:spcBef>
            </a:pPr>
            <a:endParaRPr lang="en-US" sz="2400" b="1">
              <a:solidFill>
                <a:srgbClr val="0000CC"/>
              </a:solidFill>
            </a:endParaRPr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1905000" y="25146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3124200" y="2514600"/>
            <a:ext cx="304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6" name="Line 30"/>
          <p:cNvSpPr>
            <a:spLocks noChangeShapeType="1"/>
          </p:cNvSpPr>
          <p:nvPr/>
        </p:nvSpPr>
        <p:spPr bwMode="auto">
          <a:xfrm>
            <a:off x="4267200" y="25146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>
            <a:off x="3505200" y="3352800"/>
            <a:ext cx="1066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8" name="Line 32"/>
          <p:cNvSpPr>
            <a:spLocks noChangeShapeType="1"/>
          </p:cNvSpPr>
          <p:nvPr/>
        </p:nvSpPr>
        <p:spPr bwMode="auto">
          <a:xfrm>
            <a:off x="4800600" y="33528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89" name="Line 33"/>
          <p:cNvSpPr>
            <a:spLocks noChangeShapeType="1"/>
          </p:cNvSpPr>
          <p:nvPr/>
        </p:nvSpPr>
        <p:spPr bwMode="auto">
          <a:xfrm>
            <a:off x="1981200" y="3962400"/>
            <a:ext cx="1981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5181600" y="3962400"/>
            <a:ext cx="45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1981200" y="4648200"/>
            <a:ext cx="1752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70" name="Group 6"/>
          <p:cNvGraphicFramePr>
            <a:graphicFrameLocks noGrp="1"/>
          </p:cNvGraphicFramePr>
          <p:nvPr/>
        </p:nvGraphicFramePr>
        <p:xfrm>
          <a:off x="609600" y="1966913"/>
          <a:ext cx="7924800" cy="76200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Người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Vật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Hiện Tượng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2491" name="Group 27"/>
          <p:cNvGraphicFramePr>
            <a:graphicFrameLocks noGrp="1"/>
          </p:cNvGraphicFramePr>
          <p:nvPr/>
        </p:nvGraphicFramePr>
        <p:xfrm>
          <a:off x="609600" y="2652713"/>
          <a:ext cx="7924800" cy="313944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    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cọ, ô, đường, đồi, hương rừng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    nắng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Bellcoll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 rot="19470840">
            <a:off x="304800" y="273050"/>
            <a:ext cx="1517650" cy="1403350"/>
          </a:xfrm>
          <a:noFill/>
          <a:ln/>
        </p:spPr>
      </p:pic>
      <p:pic>
        <p:nvPicPr>
          <p:cNvPr id="38915" name="Picture 3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382142">
            <a:off x="7448550" y="301625"/>
            <a:ext cx="15240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4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847532">
            <a:off x="296069" y="5318919"/>
            <a:ext cx="1455738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5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003096">
            <a:off x="7402513" y="5214938"/>
            <a:ext cx="151765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918" name="Group 6"/>
          <p:cNvGrpSpPr>
            <a:grpSpLocks/>
          </p:cNvGrpSpPr>
          <p:nvPr/>
        </p:nvGrpSpPr>
        <p:grpSpPr bwMode="auto">
          <a:xfrm>
            <a:off x="-76200" y="0"/>
            <a:ext cx="9296400" cy="6934200"/>
            <a:chOff x="-48" y="0"/>
            <a:chExt cx="5856" cy="4368"/>
          </a:xfrm>
        </p:grpSpPr>
        <p:pic>
          <p:nvPicPr>
            <p:cNvPr id="38919" name="Picture 7" descr="snowcon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0"/>
              <a:ext cx="5760" cy="144"/>
            </a:xfrm>
            <a:prstGeom prst="rect">
              <a:avLst/>
            </a:prstGeom>
            <a:noFill/>
          </p:spPr>
        </p:pic>
        <p:pic>
          <p:nvPicPr>
            <p:cNvPr id="38920" name="Picture 8" descr="snowcon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176"/>
              <a:ext cx="5760" cy="144"/>
            </a:xfrm>
            <a:prstGeom prst="rect">
              <a:avLst/>
            </a:prstGeom>
            <a:noFill/>
          </p:spPr>
        </p:pic>
        <p:pic>
          <p:nvPicPr>
            <p:cNvPr id="38921" name="Picture 9" descr="snowcon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-2130" y="2130"/>
              <a:ext cx="4320" cy="156"/>
            </a:xfrm>
            <a:prstGeom prst="rect">
              <a:avLst/>
            </a:prstGeom>
            <a:noFill/>
          </p:spPr>
        </p:pic>
        <p:pic>
          <p:nvPicPr>
            <p:cNvPr id="38922" name="Picture 10" descr="snowcon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3552" y="2112"/>
              <a:ext cx="4368" cy="144"/>
            </a:xfrm>
            <a:prstGeom prst="rect">
              <a:avLst/>
            </a:prstGeom>
            <a:noFill/>
          </p:spPr>
        </p:pic>
      </p:grpSp>
      <p:sp>
        <p:nvSpPr>
          <p:cNvPr id="38925" name="AutoShape 13"/>
          <p:cNvSpPr>
            <a:spLocks noChangeArrowheads="1"/>
          </p:cNvSpPr>
          <p:nvPr/>
        </p:nvSpPr>
        <p:spPr bwMode="auto">
          <a:xfrm>
            <a:off x="228600" y="1447800"/>
            <a:ext cx="8686800" cy="4114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20000"/>
              </a:lnSpc>
            </a:pPr>
            <a:r>
              <a:rPr lang="en-US" sz="3600" b="1" u="sng">
                <a:solidFill>
                  <a:srgbClr val="000099"/>
                </a:solidFill>
              </a:rPr>
              <a:t>Bài 2</a:t>
            </a:r>
            <a:r>
              <a:rPr lang="en-US" sz="3600" b="1">
                <a:solidFill>
                  <a:srgbClr val="000099"/>
                </a:solidFill>
              </a:rPr>
              <a:t>:  Đặt câu với 1 danh từ chỉ người</a:t>
            </a:r>
          </a:p>
          <a:p>
            <a:pPr algn="ctr">
              <a:lnSpc>
                <a:spcPct val="120000"/>
              </a:lnSpc>
            </a:pPr>
            <a:r>
              <a:rPr lang="en-US" sz="3600" b="1">
                <a:solidFill>
                  <a:srgbClr val="000099"/>
                </a:solidFill>
              </a:rPr>
              <a:t>chỉ vật, chỉ hiện tượng </a:t>
            </a:r>
          </a:p>
          <a:p>
            <a:pPr algn="ctr">
              <a:lnSpc>
                <a:spcPct val="120000"/>
              </a:lnSpc>
            </a:pPr>
            <a:r>
              <a:rPr lang="en-US" sz="3600" b="1">
                <a:solidFill>
                  <a:srgbClr val="000099"/>
                </a:solidFill>
              </a:rPr>
              <a:t>em vừa tìm được</a:t>
            </a:r>
            <a:r>
              <a:rPr lang="en-US" sz="3600" b="1"/>
              <a:t>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971800" y="2514600"/>
            <a:ext cx="331152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HẸN GẶP LẠI </a:t>
            </a:r>
          </a:p>
          <a:p>
            <a:pPr algn="ctr">
              <a:lnSpc>
                <a:spcPct val="120000"/>
              </a:lnSpc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CÁC BẠN</a:t>
            </a:r>
          </a:p>
          <a:p>
            <a:pPr algn="ctr">
              <a:lnSpc>
                <a:spcPct val="120000"/>
              </a:lnSpc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Ở TIẾT HỌC SAU !</a:t>
            </a:r>
          </a:p>
        </p:txBody>
      </p:sp>
      <p:pic>
        <p:nvPicPr>
          <p:cNvPr id="23558" name="Hong-Dam-Dau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35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0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58"/>
                </p:tgtEl>
              </p:cMediaNode>
            </p:audio>
          </p:childTnLst>
        </p:cTn>
      </p:par>
    </p:tnLst>
    <p:bldLst>
      <p:bldP spid="235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8" name="AutoShape 12"/>
          <p:cNvSpPr>
            <a:spLocks noChangeArrowheads="1"/>
          </p:cNvSpPr>
          <p:nvPr/>
        </p:nvSpPr>
        <p:spPr bwMode="auto">
          <a:xfrm>
            <a:off x="457200" y="914400"/>
            <a:ext cx="8153400" cy="4114800"/>
          </a:xfrm>
          <a:prstGeom prst="cloudCallout">
            <a:avLst>
              <a:gd name="adj1" fmla="val -44042"/>
              <a:gd name="adj2" fmla="val 72606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200" b="1">
                <a:solidFill>
                  <a:srgbClr val="800000"/>
                </a:solidFill>
              </a:rPr>
              <a:t>Đọc một câu tục ngữ hoặc thành ngữ thuộc chủ đề Trung thực – Tự trọng</a:t>
            </a:r>
          </a:p>
        </p:txBody>
      </p:sp>
      <p:sp>
        <p:nvSpPr>
          <p:cNvPr id="19469" name="AutoShape 1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9600" y="63246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533400" y="304800"/>
            <a:ext cx="8382000" cy="5410200"/>
          </a:xfrm>
          <a:prstGeom prst="cloudCallout">
            <a:avLst>
              <a:gd name="adj1" fmla="val -44204"/>
              <a:gd name="adj2" fmla="val 54519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400" b="1">
                <a:solidFill>
                  <a:srgbClr val="000099"/>
                </a:solidFill>
              </a:rPr>
              <a:t>Em hiểu thế nào là :</a:t>
            </a:r>
          </a:p>
          <a:p>
            <a:pPr algn="ctr">
              <a:lnSpc>
                <a:spcPct val="150000"/>
              </a:lnSpc>
            </a:pPr>
            <a:r>
              <a:rPr lang="en-US" sz="4400" b="1">
                <a:solidFill>
                  <a:srgbClr val="800000"/>
                </a:solidFill>
              </a:rPr>
              <a:t>    </a:t>
            </a:r>
            <a:r>
              <a:rPr lang="en-US" sz="4400" b="1">
                <a:solidFill>
                  <a:srgbClr val="000099"/>
                </a:solidFill>
              </a:rPr>
              <a:t> </a:t>
            </a:r>
            <a:r>
              <a:rPr lang="en-US" sz="4400" b="1">
                <a:solidFill>
                  <a:srgbClr val="800000"/>
                </a:solidFill>
              </a:rPr>
              <a:t>Trung thực</a:t>
            </a:r>
          </a:p>
          <a:p>
            <a:pPr algn="ctr">
              <a:lnSpc>
                <a:spcPct val="150000"/>
              </a:lnSpc>
            </a:pPr>
            <a:r>
              <a:rPr lang="en-US" sz="4400" b="1">
                <a:solidFill>
                  <a:srgbClr val="000099"/>
                </a:solidFill>
              </a:rPr>
              <a:t>Tìm 1 từ trái nghĩa với từ này</a:t>
            </a:r>
          </a:p>
          <a:p>
            <a:pPr algn="ctr">
              <a:lnSpc>
                <a:spcPct val="150000"/>
              </a:lnSpc>
            </a:pPr>
            <a:endParaRPr lang="en-US" sz="4400" b="1">
              <a:solidFill>
                <a:srgbClr val="800000"/>
              </a:solidFill>
            </a:endParaRPr>
          </a:p>
        </p:txBody>
      </p:sp>
      <p:sp>
        <p:nvSpPr>
          <p:cNvPr id="25603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9600" y="63246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228600" y="914400"/>
            <a:ext cx="8534400" cy="4724400"/>
          </a:xfrm>
          <a:prstGeom prst="cloudCallout">
            <a:avLst>
              <a:gd name="adj1" fmla="val -50296"/>
              <a:gd name="adj2" fmla="val 73389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400" b="1">
                <a:solidFill>
                  <a:srgbClr val="800000"/>
                </a:solidFill>
              </a:rPr>
              <a:t>Đặt một câu với từ :</a:t>
            </a:r>
          </a:p>
          <a:p>
            <a:pPr algn="ctr">
              <a:lnSpc>
                <a:spcPct val="150000"/>
              </a:lnSpc>
            </a:pPr>
            <a:r>
              <a:rPr lang="en-US" sz="4400" b="1">
                <a:solidFill>
                  <a:srgbClr val="800000"/>
                </a:solidFill>
              </a:rPr>
              <a:t>    Tự trọng</a:t>
            </a:r>
          </a:p>
          <a:p>
            <a:pPr algn="ctr">
              <a:lnSpc>
                <a:spcPct val="150000"/>
              </a:lnSpc>
            </a:pPr>
            <a:endParaRPr lang="en-US" sz="4400" b="1">
              <a:solidFill>
                <a:srgbClr val="800000"/>
              </a:solidFill>
            </a:endParaRPr>
          </a:p>
        </p:txBody>
      </p:sp>
      <p:sp>
        <p:nvSpPr>
          <p:cNvPr id="3174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9600" y="63246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228600" y="914400"/>
            <a:ext cx="8610600" cy="4114800"/>
          </a:xfrm>
          <a:prstGeom prst="cloudCallout">
            <a:avLst>
              <a:gd name="adj1" fmla="val -41704"/>
              <a:gd name="adj2" fmla="val 72606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3200" b="1">
                <a:solidFill>
                  <a:srgbClr val="800000"/>
                </a:solidFill>
              </a:rPr>
              <a:t>Đọc và nêu cách hiểu của em về một câu tục ngữ hoặc thành ngữ khác thuộc chủ đề này mà em biết</a:t>
            </a:r>
          </a:p>
        </p:txBody>
      </p:sp>
      <p:sp>
        <p:nvSpPr>
          <p:cNvPr id="2867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29600" y="6324600"/>
            <a:ext cx="533400" cy="381000"/>
          </a:xfrm>
          <a:prstGeom prst="lef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57200" y="381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8" name="Rectangle 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733800" y="2514600"/>
            <a:ext cx="11430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5147" name="Rectangle 2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48000" y="3200400"/>
            <a:ext cx="25908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5148" name="Rectangle 2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2200" y="3886200"/>
            <a:ext cx="39624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5149" name="Rectangle 29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4572000"/>
            <a:ext cx="51816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5150" name="Rectangle 3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143000" y="5257800"/>
            <a:ext cx="64008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3733800" y="2514600"/>
            <a:ext cx="1143000" cy="685800"/>
          </a:xfrm>
          <a:prstGeom prst="rect">
            <a:avLst/>
          </a:prstGeom>
          <a:solidFill>
            <a:srgbClr val="00FFFF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2971800" y="3200400"/>
            <a:ext cx="2590800" cy="685800"/>
          </a:xfrm>
          <a:prstGeom prst="rect">
            <a:avLst/>
          </a:prstGeom>
          <a:solidFill>
            <a:srgbClr val="00FFFF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5154" name="Rectangle 34"/>
          <p:cNvSpPr>
            <a:spLocks noChangeArrowheads="1"/>
          </p:cNvSpPr>
          <p:nvPr/>
        </p:nvSpPr>
        <p:spPr bwMode="auto">
          <a:xfrm>
            <a:off x="2362200" y="3886200"/>
            <a:ext cx="3962400" cy="685800"/>
          </a:xfrm>
          <a:prstGeom prst="rect">
            <a:avLst/>
          </a:prstGeom>
          <a:solidFill>
            <a:srgbClr val="00FFFF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1752600" y="4572000"/>
            <a:ext cx="5181600" cy="685800"/>
          </a:xfrm>
          <a:prstGeom prst="rect">
            <a:avLst/>
          </a:prstGeom>
          <a:solidFill>
            <a:srgbClr val="00FFFF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1143000" y="5257800"/>
            <a:ext cx="6400800" cy="685800"/>
          </a:xfrm>
          <a:prstGeom prst="rect">
            <a:avLst/>
          </a:prstGeom>
          <a:solidFill>
            <a:srgbClr val="00FFFF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5159" name="AutoShape 39"/>
          <p:cNvSpPr>
            <a:spLocks noChangeArrowheads="1"/>
          </p:cNvSpPr>
          <p:nvPr/>
        </p:nvSpPr>
        <p:spPr bwMode="auto">
          <a:xfrm>
            <a:off x="7924800" y="4953000"/>
            <a:ext cx="762000" cy="685800"/>
          </a:xfrm>
          <a:prstGeom prst="wedgeRoundRectCallout">
            <a:avLst>
              <a:gd name="adj1" fmla="val -241250"/>
              <a:gd name="adj2" fmla="val 7685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 b="1"/>
              <a:t>dễ</a:t>
            </a:r>
          </a:p>
        </p:txBody>
      </p:sp>
      <p:sp>
        <p:nvSpPr>
          <p:cNvPr id="5160" name="AutoShape 40"/>
          <p:cNvSpPr>
            <a:spLocks noChangeArrowheads="1"/>
          </p:cNvSpPr>
          <p:nvPr/>
        </p:nvSpPr>
        <p:spPr bwMode="auto">
          <a:xfrm>
            <a:off x="6934200" y="3810000"/>
            <a:ext cx="2209800" cy="685800"/>
          </a:xfrm>
          <a:prstGeom prst="wedgeRoundRectCallout">
            <a:avLst>
              <a:gd name="adj1" fmla="val -64222"/>
              <a:gd name="adj2" fmla="val 11018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 b="1"/>
              <a:t>bình thường</a:t>
            </a:r>
          </a:p>
        </p:txBody>
      </p:sp>
      <p:sp>
        <p:nvSpPr>
          <p:cNvPr id="5161" name="AutoShape 41"/>
          <p:cNvSpPr>
            <a:spLocks noChangeArrowheads="1"/>
          </p:cNvSpPr>
          <p:nvPr/>
        </p:nvSpPr>
        <p:spPr bwMode="auto">
          <a:xfrm>
            <a:off x="762000" y="2667000"/>
            <a:ext cx="990600" cy="685800"/>
          </a:xfrm>
          <a:prstGeom prst="wedgeRoundRectCallout">
            <a:avLst>
              <a:gd name="adj1" fmla="val 217787"/>
              <a:gd name="adj2" fmla="val 969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 b="1"/>
              <a:t>khó</a:t>
            </a:r>
          </a:p>
        </p:txBody>
      </p:sp>
      <p:sp>
        <p:nvSpPr>
          <p:cNvPr id="5162" name="AutoShape 42"/>
          <p:cNvSpPr>
            <a:spLocks noChangeArrowheads="1"/>
          </p:cNvSpPr>
          <p:nvPr/>
        </p:nvSpPr>
        <p:spPr bwMode="auto">
          <a:xfrm>
            <a:off x="457200" y="1828800"/>
            <a:ext cx="2133600" cy="685800"/>
          </a:xfrm>
          <a:prstGeom prst="wedgeRoundRectCallout">
            <a:avLst>
              <a:gd name="adj1" fmla="val 127903"/>
              <a:gd name="adj2" fmla="val 969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 b="1"/>
              <a:t>thông minh</a:t>
            </a:r>
          </a:p>
        </p:txBody>
      </p:sp>
      <p:sp>
        <p:nvSpPr>
          <p:cNvPr id="5163" name="AutoShape 43"/>
          <p:cNvSpPr>
            <a:spLocks noChangeArrowheads="1"/>
          </p:cNvSpPr>
          <p:nvPr/>
        </p:nvSpPr>
        <p:spPr bwMode="auto">
          <a:xfrm>
            <a:off x="6324600" y="2133600"/>
            <a:ext cx="990600" cy="685800"/>
          </a:xfrm>
          <a:prstGeom prst="wedgeRoundRectCallout">
            <a:avLst>
              <a:gd name="adj1" fmla="val -92306"/>
              <a:gd name="adj2" fmla="val 2594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 b="1"/>
              <a:t>vừa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5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7" grpId="0" animBg="1"/>
      <p:bldP spid="5148" grpId="0" animBg="1"/>
      <p:bldP spid="5150" grpId="0" animBg="1"/>
      <p:bldP spid="5152" grpId="0" animBg="1"/>
      <p:bldP spid="5153" grpId="0" animBg="1"/>
      <p:bldP spid="5154" grpId="0" animBg="1"/>
      <p:bldP spid="5155" grpId="0" animBg="1"/>
      <p:bldP spid="5156" grpId="0" animBg="1"/>
      <p:bldP spid="5159" grpId="0" animBg="1"/>
      <p:bldP spid="5159" grpId="1" animBg="1"/>
      <p:bldP spid="5160" grpId="1" animBg="1"/>
      <p:bldP spid="5160" grpId="2" animBg="1"/>
      <p:bldP spid="5161" grpId="1" animBg="1"/>
      <p:bldP spid="5161" grpId="2" animBg="1"/>
      <p:bldP spid="5162" grpId="0" animBg="1"/>
      <p:bldP spid="5162" grpId="1" animBg="1"/>
      <p:bldP spid="5163" grpId="2" animBg="1"/>
      <p:bldP spid="5163" grpId="3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382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rgbClr val="FFCC00"/>
                </a:solidFill>
              </a:rPr>
              <a:t>Đ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24200" y="685800"/>
            <a:ext cx="16065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rgbClr val="00FFFF"/>
                </a:solidFill>
              </a:rPr>
              <a:t>ch</a:t>
            </a:r>
          </a:p>
        </p:txBody>
      </p:sp>
      <p:pic>
        <p:nvPicPr>
          <p:cNvPr id="20493" name="Picture 13" descr="spo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914400"/>
            <a:ext cx="1241425" cy="1295400"/>
          </a:xfrm>
          <a:prstGeom prst="rect">
            <a:avLst/>
          </a:prstGeom>
          <a:noFill/>
        </p:spPr>
      </p:pic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4343400" y="0"/>
            <a:ext cx="152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>
                <a:solidFill>
                  <a:srgbClr val="00FFFF"/>
                </a:solidFill>
              </a:rPr>
              <a:t>- ^</a:t>
            </a:r>
          </a:p>
        </p:txBody>
      </p:sp>
      <p:pic>
        <p:nvPicPr>
          <p:cNvPr id="20498" name="Picture 18" descr="ANd9GcQeRIvxj7pVOY0BCPLomZH2giEPCztyL4-Vx2C1szob4XToffx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914400"/>
            <a:ext cx="1752600" cy="1219200"/>
          </a:xfrm>
          <a:prstGeom prst="rect">
            <a:avLst/>
          </a:prstGeom>
          <a:noFill/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228600" y="4038600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FF00"/>
                </a:solidFill>
              </a:rPr>
              <a:t>- S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7086600" y="21336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FF00"/>
                </a:solidFill>
              </a:rPr>
              <a:t>+ nặng</a:t>
            </a:r>
          </a:p>
        </p:txBody>
      </p:sp>
      <p:pic>
        <p:nvPicPr>
          <p:cNvPr id="20501" name="Picture 21" descr="ANd9GcQeRIvxj7pVOY0BCPLomZH2giEPCztyL4-Vx2C1szob4XToffx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038600"/>
            <a:ext cx="1752600" cy="1219200"/>
          </a:xfrm>
          <a:prstGeom prst="rect">
            <a:avLst/>
          </a:prstGeom>
          <a:noFill/>
        </p:spPr>
      </p:pic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228600" y="47244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+ R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2971800" y="3733800"/>
            <a:ext cx="16065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600" b="1">
                <a:solidFill>
                  <a:srgbClr val="00FF00"/>
                </a:solidFill>
              </a:rPr>
              <a:t>ch</a:t>
            </a:r>
          </a:p>
        </p:txBody>
      </p:sp>
      <p:pic>
        <p:nvPicPr>
          <p:cNvPr id="20504" name="Picture 24" descr="spo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962400"/>
            <a:ext cx="1241425" cy="1295400"/>
          </a:xfrm>
          <a:prstGeom prst="rect">
            <a:avLst/>
          </a:prstGeom>
          <a:noFill/>
        </p:spPr>
      </p:pic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4191000" y="3048000"/>
            <a:ext cx="152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>
                <a:solidFill>
                  <a:srgbClr val="00FF00"/>
                </a:solidFill>
              </a:rPr>
              <a:t>- ^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7162800" y="3048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FF00"/>
                </a:solidFill>
              </a:rPr>
              <a:t>- sắc</a:t>
            </a:r>
          </a:p>
        </p:txBody>
      </p:sp>
      <p:pic>
        <p:nvPicPr>
          <p:cNvPr id="20508" name="Picture 28" descr="ANd9GcS2ch28WWZl9mR86CUELjTH9YLDLazhsN7WkveGF_GB2M9WWP1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48400" y="3429000"/>
            <a:ext cx="2409825" cy="1895475"/>
          </a:xfrm>
          <a:prstGeom prst="rect">
            <a:avLst/>
          </a:prstGeom>
          <a:noFill/>
        </p:spPr>
      </p:pic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1600200" y="5943600"/>
            <a:ext cx="6248400" cy="5794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Đói cho sạch, rách cho thơm</a:t>
            </a:r>
          </a:p>
        </p:txBody>
      </p:sp>
      <p:sp>
        <p:nvSpPr>
          <p:cNvPr id="20511" name="AutoShape 3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534400" y="6019800"/>
            <a:ext cx="381000" cy="3810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AutoShape 32">
            <a:hlinkClick r:id="rId6" action="ppaction://hlinksldjump"/>
          </p:cNvPr>
          <p:cNvSpPr>
            <a:spLocks noChangeArrowheads="1"/>
          </p:cNvSpPr>
          <p:nvPr/>
        </p:nvSpPr>
        <p:spPr bwMode="auto">
          <a:xfrm flipH="1">
            <a:off x="8534400" y="6477000"/>
            <a:ext cx="381000" cy="3810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514" name="Picture 34" descr="ANd9GcTgv7_T-Jbhg8y_mdATQQr68ScPSy3bEseYHamYz45EADmidOXb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923925"/>
            <a:ext cx="1600200" cy="1600200"/>
          </a:xfrm>
          <a:prstGeom prst="rect">
            <a:avLst/>
          </a:prstGeom>
          <a:noFill/>
        </p:spPr>
      </p:pic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685800" y="0"/>
            <a:ext cx="15240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>
                <a:solidFill>
                  <a:srgbClr val="00FFFF"/>
                </a:solidFill>
              </a:rPr>
              <a:t>- ^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1828800" y="3048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FF00"/>
                </a:solidFill>
              </a:rPr>
              <a:t>+ sắc</a:t>
            </a:r>
          </a:p>
        </p:txBody>
      </p:sp>
      <p:sp>
        <p:nvSpPr>
          <p:cNvPr id="20517" name="AutoShape 37"/>
          <p:cNvSpPr>
            <a:spLocks noChangeArrowheads="1"/>
          </p:cNvSpPr>
          <p:nvPr/>
        </p:nvSpPr>
        <p:spPr bwMode="auto">
          <a:xfrm>
            <a:off x="838200" y="1143000"/>
            <a:ext cx="7391400" cy="4191000"/>
          </a:xfrm>
          <a:prstGeom prst="cloudCallout">
            <a:avLst>
              <a:gd name="adj1" fmla="val -53157"/>
              <a:gd name="adj2" fmla="val -69810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000" b="1">
                <a:solidFill>
                  <a:srgbClr val="800000"/>
                </a:solidFill>
              </a:rPr>
              <a:t>Tìm câu tục ngữ được thể hiện qua gợi ý của tranh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0" grpId="0" animBg="1"/>
      <p:bldP spid="20511" grpId="0" animBg="1"/>
      <p:bldP spid="20512" grpId="0" animBg="1"/>
      <p:bldP spid="20512" grpId="1" animBg="1"/>
      <p:bldP spid="20517" grpId="0" animBg="1"/>
      <p:bldP spid="2051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395" name="Rectangl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733800" y="2514600"/>
            <a:ext cx="11430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5</a:t>
            </a:r>
          </a:p>
        </p:txBody>
      </p:sp>
      <p:sp>
        <p:nvSpPr>
          <p:cNvPr id="59396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48000" y="3200400"/>
            <a:ext cx="25908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4</a:t>
            </a:r>
          </a:p>
        </p:txBody>
      </p:sp>
      <p:sp>
        <p:nvSpPr>
          <p:cNvPr id="59397" name="Rectangl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362200" y="3886200"/>
            <a:ext cx="39624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59398" name="Rectangle 6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1752600" y="4572000"/>
            <a:ext cx="51816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59399" name="Rectangle 7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1143000" y="5257800"/>
            <a:ext cx="6400800" cy="685800"/>
          </a:xfrm>
          <a:prstGeom prst="rect">
            <a:avLst/>
          </a:prstGeom>
          <a:solidFill>
            <a:srgbClr val="FF9900"/>
          </a:solidFill>
          <a:ln w="5715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99"/>
                </a:solidFill>
              </a:rPr>
              <a:t>1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397" grpId="0" animBg="1"/>
      <p:bldP spid="593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1066800" y="228600"/>
            <a:ext cx="7010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sz="2400" b="1" dirty="0">
              <a:solidFill>
                <a:srgbClr val="FFCC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CC00"/>
                </a:solidFill>
              </a:rPr>
              <a:t>       </a:t>
            </a:r>
            <a:r>
              <a:rPr lang="en-US" sz="2400" b="1" u="sng" dirty="0" err="1">
                <a:solidFill>
                  <a:srgbClr val="FFCC00"/>
                </a:solidFill>
              </a:rPr>
              <a:t>Luyện</a:t>
            </a:r>
            <a:r>
              <a:rPr lang="en-US" sz="2400" b="1" u="sng" dirty="0">
                <a:solidFill>
                  <a:srgbClr val="FFCC00"/>
                </a:solidFill>
              </a:rPr>
              <a:t> </a:t>
            </a:r>
            <a:r>
              <a:rPr lang="en-US" sz="2400" b="1" u="sng" dirty="0" err="1">
                <a:solidFill>
                  <a:srgbClr val="FFCC00"/>
                </a:solidFill>
              </a:rPr>
              <a:t>từ</a:t>
            </a:r>
            <a:r>
              <a:rPr lang="en-US" sz="2400" b="1" u="sng" dirty="0">
                <a:solidFill>
                  <a:srgbClr val="FFCC00"/>
                </a:solidFill>
              </a:rPr>
              <a:t> </a:t>
            </a:r>
            <a:r>
              <a:rPr lang="en-US" sz="2400" b="1" u="sng" dirty="0" err="1">
                <a:solidFill>
                  <a:srgbClr val="FFCC00"/>
                </a:solidFill>
              </a:rPr>
              <a:t>và</a:t>
            </a:r>
            <a:r>
              <a:rPr lang="en-US" sz="2400" b="1" u="sng" dirty="0">
                <a:solidFill>
                  <a:srgbClr val="FFCC00"/>
                </a:solidFill>
              </a:rPr>
              <a:t> </a:t>
            </a:r>
            <a:r>
              <a:rPr lang="en-US" sz="2400" b="1" u="sng" dirty="0" err="1">
                <a:solidFill>
                  <a:srgbClr val="FFCC00"/>
                </a:solidFill>
              </a:rPr>
              <a:t>câu</a:t>
            </a:r>
            <a:r>
              <a:rPr lang="en-US" sz="2400" b="1" dirty="0">
                <a:solidFill>
                  <a:srgbClr val="FFCC00"/>
                </a:solidFill>
              </a:rPr>
              <a:t>  ( </a:t>
            </a:r>
            <a:r>
              <a:rPr lang="en-US" sz="2400" b="1" dirty="0" err="1">
                <a:solidFill>
                  <a:srgbClr val="FFCC00"/>
                </a:solidFill>
              </a:rPr>
              <a:t>Tiết</a:t>
            </a:r>
            <a:r>
              <a:rPr lang="en-US" sz="2400" b="1" dirty="0">
                <a:solidFill>
                  <a:srgbClr val="FFCC00"/>
                </a:solidFill>
              </a:rPr>
              <a:t> 10 )</a:t>
            </a:r>
          </a:p>
        </p:txBody>
      </p:sp>
      <p:sp>
        <p:nvSpPr>
          <p:cNvPr id="60425" name="WordArt 9"/>
          <p:cNvSpPr>
            <a:spLocks noChangeArrowheads="1" noChangeShapeType="1" noTextEdit="1"/>
          </p:cNvSpPr>
          <p:nvPr/>
        </p:nvSpPr>
        <p:spPr bwMode="auto">
          <a:xfrm>
            <a:off x="3048000" y="1295400"/>
            <a:ext cx="1981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VNI-Revue"/>
              </a:rPr>
              <a:t>DANH TÖØ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0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0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304800" y="0"/>
            <a:ext cx="8610600" cy="671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1/ Tìm các từ chỉ người,  chỉ vật, chỉ hiện tượng có trong đoạn thơ sau: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Mang theo truyện cổ tôi đi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Nghe trong cuộc sống thầm thì tiếng xưa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Vàng cơn nắng, trắng cơn mưa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Con sông chảy có rặng dừa nghiêng soi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Đời cha ông với đời tôi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Như con sông với chân trời đã xa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Chỉ còn truyện cổ thiết tha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Cho tôi nhận mặt ông cha của mình.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			 Lâm Thị Mỹ Dạ</a:t>
            </a: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514600" y="4114800"/>
            <a:ext cx="1295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4419600" y="6019800"/>
            <a:ext cx="1295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133600" y="35052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5334000" y="35052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4572000" y="4724400"/>
            <a:ext cx="13716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2819400" y="533400"/>
            <a:ext cx="14478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4572000" y="533400"/>
            <a:ext cx="1143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895600" y="48006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3505200" y="28194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324600" y="2819400"/>
            <a:ext cx="762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>
            <a:off x="6096000" y="533400"/>
            <a:ext cx="22860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nimBg="1"/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/>
      <p:bldP spid="32782" grpId="0" animBg="1"/>
      <p:bldP spid="327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381000" y="1600200"/>
            <a:ext cx="8305800" cy="287020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800000"/>
                </a:solidFill>
              </a:rPr>
              <a:t>2. Xếp các từ em mới tìm được vào nhóm thích hợp: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800000"/>
                </a:solidFill>
              </a:rPr>
              <a:t>Từ chỉ người : ông cha,….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800000"/>
                </a:solidFill>
              </a:rPr>
              <a:t>Từ chỉ vật : sông,…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>
                <a:solidFill>
                  <a:srgbClr val="800000"/>
                </a:solidFill>
              </a:rPr>
              <a:t>Từ chỉ hiện tượng: nắng,…</a:t>
            </a:r>
          </a:p>
        </p:txBody>
      </p:sp>
      <p:graphicFrame>
        <p:nvGraphicFramePr>
          <p:cNvPr id="48158" name="Group 30"/>
          <p:cNvGraphicFramePr>
            <a:graphicFrameLocks noGrp="1"/>
          </p:cNvGraphicFramePr>
          <p:nvPr/>
        </p:nvGraphicFramePr>
        <p:xfrm>
          <a:off x="457200" y="4740275"/>
          <a:ext cx="7924800" cy="76200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Người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Vật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Hiện tượng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178" name="Group 50"/>
          <p:cNvGraphicFramePr>
            <a:graphicFrameLocks noGrp="1"/>
          </p:cNvGraphicFramePr>
          <p:nvPr/>
        </p:nvGraphicFramePr>
        <p:xfrm>
          <a:off x="457200" y="5426075"/>
          <a:ext cx="7924800" cy="143256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304800" y="0"/>
            <a:ext cx="8610600" cy="671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1.  Tìm các từ chỉ người,  chỉ vật có trong đoạn thơ sau: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Mang theo truyện cổ tôi đi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Nghe trong cuộc sống thầm thì tiếng xưa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Vàng cơn nắng, trắng cơn mưa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Con sông chảy có rặng dừa nghiêng soi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Đời cha ông với đời tôi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Như con sông với chân trời đã xa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Chỉ còn truyện cổ thiết tha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Cho tôi nhận mặt ông cha của mình.</a:t>
            </a:r>
          </a:p>
          <a:p>
            <a:pPr marL="1371600" lvl="2" indent="-457200">
              <a:spcBef>
                <a:spcPct val="50000"/>
              </a:spcBef>
            </a:pPr>
            <a:r>
              <a:rPr lang="en-US" sz="2800" b="1">
                <a:solidFill>
                  <a:srgbClr val="FFCC00"/>
                </a:solidFill>
              </a:rPr>
              <a:t>				 Lâm Thị Mỹ Dạ</a:t>
            </a:r>
          </a:p>
        </p:txBody>
      </p:sp>
      <p:sp>
        <p:nvSpPr>
          <p:cNvPr id="47107" name="Line 3"/>
          <p:cNvSpPr>
            <a:spLocks noChangeShapeType="1"/>
          </p:cNvSpPr>
          <p:nvPr/>
        </p:nvSpPr>
        <p:spPr bwMode="auto">
          <a:xfrm>
            <a:off x="2514600" y="4114800"/>
            <a:ext cx="1295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4419600" y="6019800"/>
            <a:ext cx="12954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2133600" y="3505200"/>
            <a:ext cx="762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5334000" y="3505200"/>
            <a:ext cx="762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4572000" y="4724400"/>
            <a:ext cx="1371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3581400" y="2819400"/>
            <a:ext cx="685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>
            <a:off x="6400800" y="2819400"/>
            <a:ext cx="685800" cy="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2895600" y="4724400"/>
            <a:ext cx="7620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73" name="Group 33"/>
          <p:cNvGraphicFramePr>
            <a:graphicFrameLocks noGrp="1"/>
          </p:cNvGraphicFramePr>
          <p:nvPr/>
        </p:nvGraphicFramePr>
        <p:xfrm>
          <a:off x="609600" y="1828800"/>
          <a:ext cx="7924800" cy="76200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Người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Vật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Hiện Tượng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5876" name="Text Box 36"/>
          <p:cNvSpPr txBox="1">
            <a:spLocks noChangeArrowheads="1"/>
          </p:cNvSpPr>
          <p:nvPr/>
        </p:nvSpPr>
        <p:spPr bwMode="auto">
          <a:xfrm>
            <a:off x="609600" y="2590800"/>
            <a:ext cx="2667000" cy="3482975"/>
          </a:xfrm>
          <a:prstGeom prst="rect">
            <a:avLst/>
          </a:prstGeom>
          <a:solidFill>
            <a:srgbClr val="FFFF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cha ông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</a:rPr>
              <a:t>ông cha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FF0000"/>
              </a:solidFill>
            </a:endParaRP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3276600" y="2590800"/>
            <a:ext cx="2590800" cy="3421063"/>
          </a:xfrm>
          <a:prstGeom prst="rect">
            <a:avLst/>
          </a:prstGeom>
          <a:solidFill>
            <a:srgbClr val="FFFF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en-US" sz="4000" b="1">
                <a:solidFill>
                  <a:srgbClr val="0066FF"/>
                </a:solidFill>
              </a:rPr>
              <a:t>sông, dừa, chân trời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0066FF"/>
              </a:solidFill>
            </a:endParaRPr>
          </a:p>
        </p:txBody>
      </p:sp>
      <p:sp>
        <p:nvSpPr>
          <p:cNvPr id="35880" name="Text Box 40"/>
          <p:cNvSpPr txBox="1">
            <a:spLocks noChangeArrowheads="1"/>
          </p:cNvSpPr>
          <p:nvPr/>
        </p:nvSpPr>
        <p:spPr bwMode="auto">
          <a:xfrm>
            <a:off x="5867400" y="2590800"/>
            <a:ext cx="2667000" cy="3482975"/>
          </a:xfrm>
          <a:prstGeom prst="rect">
            <a:avLst/>
          </a:prstGeom>
          <a:solidFill>
            <a:srgbClr val="FFFF00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FF00"/>
                </a:solidFill>
              </a:rPr>
              <a:t>mưa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FF00"/>
                </a:solidFill>
              </a:rPr>
              <a:t>nắng</a:t>
            </a: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endParaRPr 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5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5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8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58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5" name="AutoShape 15"/>
          <p:cNvSpPr>
            <a:spLocks/>
          </p:cNvSpPr>
          <p:nvPr/>
        </p:nvSpPr>
        <p:spPr bwMode="auto">
          <a:xfrm rot="5400000">
            <a:off x="4324350" y="1276350"/>
            <a:ext cx="495300" cy="7772400"/>
          </a:xfrm>
          <a:prstGeom prst="rightBrace">
            <a:avLst>
              <a:gd name="adj1" fmla="val 130769"/>
              <a:gd name="adj2" fmla="val 50000"/>
            </a:avLst>
          </a:prstGeom>
          <a:noFill/>
          <a:ln w="5715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200400" y="5638800"/>
            <a:ext cx="28194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</a:rPr>
              <a:t>Danh từ</a:t>
            </a:r>
          </a:p>
        </p:txBody>
      </p:sp>
      <p:graphicFrame>
        <p:nvGraphicFramePr>
          <p:cNvPr id="46099" name="Group 19"/>
          <p:cNvGraphicFramePr>
            <a:graphicFrameLocks noGrp="1"/>
          </p:cNvGraphicFramePr>
          <p:nvPr/>
        </p:nvGraphicFramePr>
        <p:xfrm>
          <a:off x="609600" y="1966913"/>
          <a:ext cx="7924800" cy="76200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Người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Vật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</a:rPr>
                        <a:t>Hiện tượng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128" name="Group 48"/>
          <p:cNvGraphicFramePr>
            <a:graphicFrameLocks noGrp="1"/>
          </p:cNvGraphicFramePr>
          <p:nvPr/>
        </p:nvGraphicFramePr>
        <p:xfrm>
          <a:off x="609600" y="2652713"/>
          <a:ext cx="7924800" cy="2164080"/>
        </p:xfrm>
        <a:graphic>
          <a:graphicData uri="http://schemas.openxmlformats.org/drawingml/2006/table">
            <a:tbl>
              <a:tblPr/>
              <a:tblGrid>
                <a:gridCol w="2641600"/>
                <a:gridCol w="2641600"/>
                <a:gridCol w="26416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cha ông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ông cha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sông, dừa,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 chân trời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</a:rPr>
                        <a:t>nắng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charset="0"/>
                        </a:rPr>
                        <a:t>mưa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0" b="1" i="0" u="none" strike="noStrike" cap="none" normalizeH="0" baseline="0" smtClean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 animBg="1"/>
      <p:bldP spid="4609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6810"/>
  <p:tag name="VIOLETTITLE" val="BÀI 10.DANH TỪ"/>
  <p:tag name="VIOLETLESSON" val="10"/>
  <p:tag name="VIOLETCATID" val="8049778"/>
  <p:tag name="VIOLETSUBJECT" val="Luyện từ và câu 4"/>
  <p:tag name="VIOLETAUTHORID" val="414088"/>
  <p:tag name="VIOLETAUTHORNAME" val="Nguyễn Thị Hương Thảo"/>
  <p:tag name="VIOLETAUTHORAVATAR" val="0/414/88/avatar.jpg"/>
  <p:tag name="VIOLETAUTHORADDRESS" val="Trường TH Nguyễn An Ninh  - Hồ Chí Minh"/>
  <p:tag name="VIOLETDATE" val="2011-09-23 05:06:04"/>
  <p:tag name="VIOLETHIT" val="569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6&quot;&gt;&lt;property id=&quot;20148&quot; value=&quot;5&quot;/&gt;&lt;property id=&quot;20300&quot; value=&quot;Slide 2&quot;/&gt;&lt;property id=&quot;20307&quot; value=&quot;259&quot;/&gt;&lt;/object&gt;&lt;object type=&quot;3&quot; unique_id=&quot;10007&quot;&gt;&lt;property id=&quot;20148&quot; value=&quot;5&quot;/&gt;&lt;property id=&quot;20300&quot; value=&quot;Slide 3&quot;/&gt;&lt;property id=&quot;20307&quot; value=&quot;306&quot;/&gt;&lt;/object&gt;&lt;object type=&quot;3&quot; unique_id=&quot;10008&quot;&gt;&lt;property id=&quot;20148&quot; value=&quot;5&quot;/&gt;&lt;property id=&quot;20300&quot; value=&quot;Slide 4&quot;/&gt;&lt;property id=&quot;20307&quot; value=&quot;307&quot;/&gt;&lt;/object&gt;&lt;object type=&quot;3&quot; unique_id=&quot;10009&quot;&gt;&lt;property id=&quot;20148&quot; value=&quot;5&quot;/&gt;&lt;property id=&quot;20300&quot; value=&quot;Slide 5&quot;/&gt;&lt;property id=&quot;20307&quot; value=&quot;285&quot;/&gt;&lt;/object&gt;&lt;object type=&quot;3&quot; unique_id=&quot;10010&quot;&gt;&lt;property id=&quot;20148&quot; value=&quot;5&quot;/&gt;&lt;property id=&quot;20300&quot; value=&quot;Slide 6&quot;/&gt;&lt;property id=&quot;20307&quot; value=&quot;299&quot;/&gt;&lt;/object&gt;&lt;object type=&quot;3&quot; unique_id=&quot;10011&quot;&gt;&lt;property id=&quot;20148&quot; value=&quot;5&quot;/&gt;&lt;property id=&quot;20300&quot; value=&quot;Slide 7&quot;/&gt;&lt;property id=&quot;20307&quot; value=&quot;298&quot;/&gt;&lt;/object&gt;&lt;object type=&quot;3&quot; unique_id=&quot;10012&quot;&gt;&lt;property id=&quot;20148&quot; value=&quot;5&quot;/&gt;&lt;property id=&quot;20300&quot; value=&quot;Slide 8&quot;/&gt;&lt;property id=&quot;20307&quot; value=&quot;287&quot;/&gt;&lt;/object&gt;&lt;object type=&quot;3&quot; unique_id=&quot;10013&quot;&gt;&lt;property id=&quot;20148&quot; value=&quot;5&quot;/&gt;&lt;property id=&quot;20300&quot; value=&quot;Slide 9&quot;/&gt;&lt;property id=&quot;20307&quot; value=&quot;297&quot;/&gt;&lt;/object&gt;&lt;object type=&quot;3&quot; unique_id=&quot;10014&quot;&gt;&lt;property id=&quot;20148&quot; value=&quot;5&quot;/&gt;&lt;property id=&quot;20300&quot; value=&quot;Slide 10&quot;/&gt;&lt;property id=&quot;20307&quot; value=&quot;288&quot;/&gt;&lt;/object&gt;&lt;object type=&quot;3&quot; unique_id=&quot;10015&quot;&gt;&lt;property id=&quot;20148&quot; value=&quot;5&quot;/&gt;&lt;property id=&quot;20300&quot; value=&quot;Slide 11&quot;/&gt;&lt;property id=&quot;20307&quot; value=&quot;305&quot;/&gt;&lt;/object&gt;&lt;object type=&quot;3&quot; unique_id=&quot;10016&quot;&gt;&lt;property id=&quot;20148&quot; value=&quot;5&quot;/&gt;&lt;property id=&quot;20300&quot; value=&quot;Slide 12&quot;/&gt;&lt;property id=&quot;20307&quot; value=&quot;296&quot;/&gt;&lt;/object&gt;&lt;object type=&quot;3&quot; unique_id=&quot;10017&quot;&gt;&lt;property id=&quot;20148&quot; value=&quot;5&quot;/&gt;&lt;property id=&quot;20300&quot; value=&quot;Slide 13&quot;/&gt;&lt;property id=&quot;20307&quot; value=&quot;308&quot;/&gt;&lt;/object&gt;&lt;object type=&quot;3&quot; unique_id=&quot;10018&quot;&gt;&lt;property id=&quot;20148&quot; value=&quot;5&quot;/&gt;&lt;property id=&quot;20300&quot; value=&quot;Slide 14&quot;/&gt;&lt;property id=&quot;20307&quot; value=&quot;290&quot;/&gt;&lt;/object&gt;&lt;object type=&quot;3&quot; unique_id=&quot;10019&quot;&gt;&lt;property id=&quot;20148&quot; value=&quot;5&quot;/&gt;&lt;property id=&quot;20300&quot; value=&quot;Slide 15&quot;/&gt;&lt;property id=&quot;20307&quot; value=&quot;277&quot;/&gt;&lt;/object&gt;&lt;object type=&quot;3&quot; unique_id=&quot;10020&quot;&gt;&lt;property id=&quot;20148&quot; value=&quot;5&quot;/&gt;&lt;property id=&quot;20300&quot; value=&quot;Slide 16&quot;/&gt;&lt;property id=&quot;20307&quot; value=&quot;273&quot;/&gt;&lt;/object&gt;&lt;object type=&quot;3&quot; unique_id=&quot;10021&quot;&gt;&lt;property id=&quot;20148&quot; value=&quot;5&quot;/&gt;&lt;property id=&quot;20300&quot; value=&quot;Slide 17&quot;/&gt;&lt;property id=&quot;20307&quot; value=&quot;281&quot;/&gt;&lt;/object&gt;&lt;object type=&quot;3&quot; unique_id=&quot;10022&quot;&gt;&lt;property id=&quot;20148&quot; value=&quot;5&quot;/&gt;&lt;property id=&quot;20300&quot; value=&quot;Slide 18&quot;/&gt;&lt;property id=&quot;20307&quot; value=&quot;284&quot;/&gt;&lt;/object&gt;&lt;object type=&quot;3&quot; unique_id=&quot;10023&quot;&gt;&lt;property id=&quot;20148&quot; value=&quot;5&quot;/&gt;&lt;property id=&quot;20300&quot; value=&quot;Slide 19&quot;/&gt;&lt;property id=&quot;20307&quot; value=&quot;282&quot;/&gt;&lt;/object&gt;&lt;object type=&quot;3&quot; unique_id=&quot;10024&quot;&gt;&lt;property id=&quot;20148&quot; value=&quot;5&quot;/&gt;&lt;property id=&quot;20300&quot; value=&quot;Slide 20&quot;/&gt;&lt;property id=&quot;20307&quot; value=&quot;274&quot;/&gt;&lt;/object&gt;&lt;object type=&quot;3&quot; unique_id=&quot;10071&quot;&gt;&lt;property id=&quot;20148&quot; value=&quot;5&quot;/&gt;&lt;property id=&quot;20300&quot; value=&quot;Slide 1&quot;/&gt;&lt;property id=&quot;20307&quot; value=&quot;31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509</Words>
  <Application>Microsoft Office PowerPoint</Application>
  <PresentationFormat>On-screen Show (4:3)</PresentationFormat>
  <Paragraphs>143</Paragraphs>
  <Slides>20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 TIỂU HỌC NGUYỄN AN NINH</dc:title>
  <dc:creator>User</dc:creator>
  <cp:lastModifiedBy>AutoBVT</cp:lastModifiedBy>
  <cp:revision>25</cp:revision>
  <dcterms:created xsi:type="dcterms:W3CDTF">2011-09-12T21:23:40Z</dcterms:created>
  <dcterms:modified xsi:type="dcterms:W3CDTF">2016-10-06T04:48:47Z</dcterms:modified>
</cp:coreProperties>
</file>